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97" r:id="rId1"/>
  </p:sldMasterIdLst>
  <p:notesMasterIdLst>
    <p:notesMasterId r:id="rId15"/>
  </p:notesMasterIdLst>
  <p:sldIdLst>
    <p:sldId id="256" r:id="rId2"/>
    <p:sldId id="261" r:id="rId3"/>
    <p:sldId id="262" r:id="rId4"/>
    <p:sldId id="257" r:id="rId5"/>
    <p:sldId id="258" r:id="rId6"/>
    <p:sldId id="260" r:id="rId7"/>
    <p:sldId id="263" r:id="rId8"/>
    <p:sldId id="264" r:id="rId9"/>
    <p:sldId id="265" r:id="rId10"/>
    <p:sldId id="268" r:id="rId11"/>
    <p:sldId id="267" r:id="rId12"/>
    <p:sldId id="266"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p:scale>
          <a:sx n="107" d="100"/>
          <a:sy n="107" d="100"/>
        </p:scale>
        <p:origin x="14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9D8F1-165B-466B-BE32-9F4CBD9161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DBDC3B-0B59-4B3B-800F-82B6B0C5F830}">
      <dgm:prSet/>
      <dgm:spPr/>
      <dgm:t>
        <a:bodyPr/>
        <a:lstStyle/>
        <a:p>
          <a:pPr>
            <a:lnSpc>
              <a:spcPct val="100000"/>
            </a:lnSpc>
          </a:pPr>
          <a:r>
            <a:rPr lang="en-US"/>
            <a:t>The best market for our investors to invest in would be the _____ market due to its high growth potential</a:t>
          </a:r>
          <a:endParaRPr lang="en-US" dirty="0"/>
        </a:p>
      </dgm:t>
    </dgm:pt>
    <dgm:pt modelId="{7231A46E-B912-4441-8EA6-9F8BEA6A4C6F}" type="parTrans" cxnId="{7FAEA218-1D53-4E81-9049-B0CF75A76D65}">
      <dgm:prSet/>
      <dgm:spPr/>
      <dgm:t>
        <a:bodyPr/>
        <a:lstStyle/>
        <a:p>
          <a:endParaRPr lang="en-US"/>
        </a:p>
      </dgm:t>
    </dgm:pt>
    <dgm:pt modelId="{595BF920-B602-4674-BB3B-B4B9F8DE6BCB}" type="sibTrans" cxnId="{7FAEA218-1D53-4E81-9049-B0CF75A76D65}">
      <dgm:prSet/>
      <dgm:spPr/>
      <dgm:t>
        <a:bodyPr/>
        <a:lstStyle/>
        <a:p>
          <a:endParaRPr lang="en-US"/>
        </a:p>
      </dgm:t>
    </dgm:pt>
    <dgm:pt modelId="{DE5A76DE-C64A-4760-94C6-FAD7A2DDC989}">
      <dgm:prSet/>
      <dgm:spPr/>
      <dgm:t>
        <a:bodyPr/>
        <a:lstStyle/>
        <a:p>
          <a:pPr>
            <a:lnSpc>
              <a:spcPct val="100000"/>
            </a:lnSpc>
          </a:pPr>
          <a:r>
            <a:rPr lang="en-US"/>
            <a:t>The market to avoid for most investors would be the _______ market due to its unappealing factors that have caused it to have the worst growth amongst all cities analyzed</a:t>
          </a:r>
          <a:endParaRPr lang="en-US" dirty="0"/>
        </a:p>
      </dgm:t>
    </dgm:pt>
    <dgm:pt modelId="{DB95F432-2CB2-415E-BB69-76052692FD9A}" type="parTrans" cxnId="{FDBE7CA5-A874-4A2B-AE77-3304D271A7D3}">
      <dgm:prSet/>
      <dgm:spPr/>
      <dgm:t>
        <a:bodyPr/>
        <a:lstStyle/>
        <a:p>
          <a:endParaRPr lang="en-US"/>
        </a:p>
      </dgm:t>
    </dgm:pt>
    <dgm:pt modelId="{0A832E79-6189-4B6E-94E8-22A8301CD626}" type="sibTrans" cxnId="{FDBE7CA5-A874-4A2B-AE77-3304D271A7D3}">
      <dgm:prSet/>
      <dgm:spPr/>
      <dgm:t>
        <a:bodyPr/>
        <a:lstStyle/>
        <a:p>
          <a:endParaRPr lang="en-US"/>
        </a:p>
      </dgm:t>
    </dgm:pt>
    <dgm:pt modelId="{0F27E82F-52D3-4BF5-A732-C2C638A664DC}" type="pres">
      <dgm:prSet presAssocID="{8CA9D8F1-165B-466B-BE32-9F4CBD9161B6}" presName="root" presStyleCnt="0">
        <dgm:presLayoutVars>
          <dgm:dir/>
          <dgm:resizeHandles val="exact"/>
        </dgm:presLayoutVars>
      </dgm:prSet>
      <dgm:spPr/>
    </dgm:pt>
    <dgm:pt modelId="{C9B33A9F-9408-4183-8B85-D9721C769B4F}" type="pres">
      <dgm:prSet presAssocID="{DE5A76DE-C64A-4760-94C6-FAD7A2DDC989}" presName="compNode" presStyleCnt="0"/>
      <dgm:spPr/>
    </dgm:pt>
    <dgm:pt modelId="{76FE9CB3-F92E-4A5F-B3F7-5410B89A79ED}" type="pres">
      <dgm:prSet presAssocID="{DE5A76DE-C64A-4760-94C6-FAD7A2DDC9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884B97D6-31BE-4F34-890C-5BC632406D3C}" type="pres">
      <dgm:prSet presAssocID="{DE5A76DE-C64A-4760-94C6-FAD7A2DDC989}" presName="spaceRect" presStyleCnt="0"/>
      <dgm:spPr/>
    </dgm:pt>
    <dgm:pt modelId="{79179D23-1D31-4625-892B-DE31228DC7C5}" type="pres">
      <dgm:prSet presAssocID="{DE5A76DE-C64A-4760-94C6-FAD7A2DDC989}" presName="textRect" presStyleLbl="revTx" presStyleIdx="0" presStyleCnt="2">
        <dgm:presLayoutVars>
          <dgm:chMax val="1"/>
          <dgm:chPref val="1"/>
        </dgm:presLayoutVars>
      </dgm:prSet>
      <dgm:spPr/>
    </dgm:pt>
    <dgm:pt modelId="{2144FFB4-9BE9-8647-84C2-D1B4950899D1}" type="pres">
      <dgm:prSet presAssocID="{0A832E79-6189-4B6E-94E8-22A8301CD626}" presName="sibTrans" presStyleCnt="0"/>
      <dgm:spPr/>
    </dgm:pt>
    <dgm:pt modelId="{69C2F521-2C06-4A50-B722-D040384F741D}" type="pres">
      <dgm:prSet presAssocID="{59DBDC3B-0B59-4B3B-800F-82B6B0C5F830}" presName="compNode" presStyleCnt="0"/>
      <dgm:spPr/>
    </dgm:pt>
    <dgm:pt modelId="{D0CB001B-1DF6-4545-B0FE-94E685A09FB8}" type="pres">
      <dgm:prSet presAssocID="{59DBDC3B-0B59-4B3B-800F-82B6B0C5F8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BDAF2C5-7FC6-49EA-A709-24C89810BF25}" type="pres">
      <dgm:prSet presAssocID="{59DBDC3B-0B59-4B3B-800F-82B6B0C5F830}" presName="spaceRect" presStyleCnt="0"/>
      <dgm:spPr/>
    </dgm:pt>
    <dgm:pt modelId="{2959158A-45F3-4297-BB35-3660F9B7F484}" type="pres">
      <dgm:prSet presAssocID="{59DBDC3B-0B59-4B3B-800F-82B6B0C5F830}" presName="textRect" presStyleLbl="revTx" presStyleIdx="1" presStyleCnt="2">
        <dgm:presLayoutVars>
          <dgm:chMax val="1"/>
          <dgm:chPref val="1"/>
        </dgm:presLayoutVars>
      </dgm:prSet>
      <dgm:spPr/>
    </dgm:pt>
  </dgm:ptLst>
  <dgm:cxnLst>
    <dgm:cxn modelId="{7FAEA218-1D53-4E81-9049-B0CF75A76D65}" srcId="{8CA9D8F1-165B-466B-BE32-9F4CBD9161B6}" destId="{59DBDC3B-0B59-4B3B-800F-82B6B0C5F830}" srcOrd="1" destOrd="0" parTransId="{7231A46E-B912-4441-8EA6-9F8BEA6A4C6F}" sibTransId="{595BF920-B602-4674-BB3B-B4B9F8DE6BCB}"/>
    <dgm:cxn modelId="{05DE451C-3D9D-204B-ACFC-DD97D5FEA0D4}" type="presOf" srcId="{59DBDC3B-0B59-4B3B-800F-82B6B0C5F830}" destId="{2959158A-45F3-4297-BB35-3660F9B7F484}" srcOrd="0" destOrd="0" presId="urn:microsoft.com/office/officeart/2018/2/layout/IconLabelList"/>
    <dgm:cxn modelId="{334A8C6B-68B9-2347-A9F8-A4B6AFD02E49}" type="presOf" srcId="{8CA9D8F1-165B-466B-BE32-9F4CBD9161B6}" destId="{0F27E82F-52D3-4BF5-A732-C2C638A664DC}" srcOrd="0" destOrd="0" presId="urn:microsoft.com/office/officeart/2018/2/layout/IconLabelList"/>
    <dgm:cxn modelId="{109545A2-C196-824A-910D-5EB6F1AC164F}" type="presOf" srcId="{DE5A76DE-C64A-4760-94C6-FAD7A2DDC989}" destId="{79179D23-1D31-4625-892B-DE31228DC7C5}" srcOrd="0" destOrd="0" presId="urn:microsoft.com/office/officeart/2018/2/layout/IconLabelList"/>
    <dgm:cxn modelId="{FDBE7CA5-A874-4A2B-AE77-3304D271A7D3}" srcId="{8CA9D8F1-165B-466B-BE32-9F4CBD9161B6}" destId="{DE5A76DE-C64A-4760-94C6-FAD7A2DDC989}" srcOrd="0" destOrd="0" parTransId="{DB95F432-2CB2-415E-BB69-76052692FD9A}" sibTransId="{0A832E79-6189-4B6E-94E8-22A8301CD626}"/>
    <dgm:cxn modelId="{1F8DBC97-17BC-BC4B-A9B0-F7E3844D4A5D}" type="presParOf" srcId="{0F27E82F-52D3-4BF5-A732-C2C638A664DC}" destId="{C9B33A9F-9408-4183-8B85-D9721C769B4F}" srcOrd="0" destOrd="0" presId="urn:microsoft.com/office/officeart/2018/2/layout/IconLabelList"/>
    <dgm:cxn modelId="{461FFFBA-93F3-A941-8B3C-273E9171662B}" type="presParOf" srcId="{C9B33A9F-9408-4183-8B85-D9721C769B4F}" destId="{76FE9CB3-F92E-4A5F-B3F7-5410B89A79ED}" srcOrd="0" destOrd="0" presId="urn:microsoft.com/office/officeart/2018/2/layout/IconLabelList"/>
    <dgm:cxn modelId="{2E08CBA0-284C-2549-B902-3739417AB49B}" type="presParOf" srcId="{C9B33A9F-9408-4183-8B85-D9721C769B4F}" destId="{884B97D6-31BE-4F34-890C-5BC632406D3C}" srcOrd="1" destOrd="0" presId="urn:microsoft.com/office/officeart/2018/2/layout/IconLabelList"/>
    <dgm:cxn modelId="{A5983D2E-1D18-5440-A09D-ED673A9ED68E}" type="presParOf" srcId="{C9B33A9F-9408-4183-8B85-D9721C769B4F}" destId="{79179D23-1D31-4625-892B-DE31228DC7C5}" srcOrd="2" destOrd="0" presId="urn:microsoft.com/office/officeart/2018/2/layout/IconLabelList"/>
    <dgm:cxn modelId="{A86AB009-E97A-3E46-AFA8-2C860703410B}" type="presParOf" srcId="{0F27E82F-52D3-4BF5-A732-C2C638A664DC}" destId="{2144FFB4-9BE9-8647-84C2-D1B4950899D1}" srcOrd="1" destOrd="0" presId="urn:microsoft.com/office/officeart/2018/2/layout/IconLabelList"/>
    <dgm:cxn modelId="{F0B4EC61-58DC-C446-A619-77DCA6AE70D5}" type="presParOf" srcId="{0F27E82F-52D3-4BF5-A732-C2C638A664DC}" destId="{69C2F521-2C06-4A50-B722-D040384F741D}" srcOrd="2" destOrd="0" presId="urn:microsoft.com/office/officeart/2018/2/layout/IconLabelList"/>
    <dgm:cxn modelId="{9890B02D-7E20-FF48-875C-5E35CBB7CF5C}" type="presParOf" srcId="{69C2F521-2C06-4A50-B722-D040384F741D}" destId="{D0CB001B-1DF6-4545-B0FE-94E685A09FB8}" srcOrd="0" destOrd="0" presId="urn:microsoft.com/office/officeart/2018/2/layout/IconLabelList"/>
    <dgm:cxn modelId="{53F71354-FE52-CA4F-84D1-3D9A170373C5}" type="presParOf" srcId="{69C2F521-2C06-4A50-B722-D040384F741D}" destId="{ABDAF2C5-7FC6-49EA-A709-24C89810BF25}" srcOrd="1" destOrd="0" presId="urn:microsoft.com/office/officeart/2018/2/layout/IconLabelList"/>
    <dgm:cxn modelId="{CFA9D753-AFAB-FC46-86B4-9095DE85B8D3}" type="presParOf" srcId="{69C2F521-2C06-4A50-B722-D040384F741D}" destId="{2959158A-45F3-4297-BB35-3660F9B7F4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9CB3-F92E-4A5F-B3F7-5410B89A79ED}">
      <dsp:nvSpPr>
        <dsp:cNvPr id="0" name=""/>
        <dsp:cNvSpPr/>
      </dsp:nvSpPr>
      <dsp:spPr>
        <a:xfrm>
          <a:off x="1555712" y="12518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179D23-1D31-4625-892B-DE31228DC7C5}">
      <dsp:nvSpPr>
        <dsp:cNvPr id="0" name=""/>
        <dsp:cNvSpPr/>
      </dsp:nvSpPr>
      <dsp:spPr>
        <a:xfrm>
          <a:off x="367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The market to avoid for most investors would be the _______ market due to its unappealing factors that have caused it to have the worst growth amongst all cities analyzed</a:t>
          </a:r>
          <a:endParaRPr lang="en-US" sz="1300" kern="1200" dirty="0"/>
        </a:p>
      </dsp:txBody>
      <dsp:txXfrm>
        <a:off x="367712" y="2539616"/>
        <a:ext cx="4320000" cy="720000"/>
      </dsp:txXfrm>
    </dsp:sp>
    <dsp:sp modelId="{D0CB001B-1DF6-4545-B0FE-94E685A09FB8}">
      <dsp:nvSpPr>
        <dsp:cNvPr id="0" name=""/>
        <dsp:cNvSpPr/>
      </dsp:nvSpPr>
      <dsp:spPr>
        <a:xfrm>
          <a:off x="6631712" y="12518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59158A-45F3-4297-BB35-3660F9B7F484}">
      <dsp:nvSpPr>
        <dsp:cNvPr id="0" name=""/>
        <dsp:cNvSpPr/>
      </dsp:nvSpPr>
      <dsp:spPr>
        <a:xfrm>
          <a:off x="5443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The best market for our investors to invest in would be the _____ market due to its high growth potential</a:t>
          </a:r>
          <a:endParaRPr lang="en-US" sz="1300" kern="1200" dirty="0"/>
        </a:p>
      </dsp:txBody>
      <dsp:txXfrm>
        <a:off x="5443712" y="25396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25127-CFA0-E44D-8674-6FD3EEE30DE0}"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B7261-93D0-DC49-99D3-8DB8545BE8F2}" type="slidenum">
              <a:rPr lang="en-US" smtClean="0"/>
              <a:t>‹#›</a:t>
            </a:fld>
            <a:endParaRPr lang="en-US"/>
          </a:p>
        </p:txBody>
      </p:sp>
    </p:spTree>
    <p:extLst>
      <p:ext uri="{BB962C8B-B14F-4D97-AF65-F5344CB8AC3E}">
        <p14:creationId xmlns:p14="http://schemas.microsoft.com/office/powerpoint/2010/main" val="27239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2</a:t>
            </a:fld>
            <a:endParaRPr lang="en-US"/>
          </a:p>
        </p:txBody>
      </p:sp>
    </p:spTree>
    <p:extLst>
      <p:ext uri="{BB962C8B-B14F-4D97-AF65-F5344CB8AC3E}">
        <p14:creationId xmlns:p14="http://schemas.microsoft.com/office/powerpoint/2010/main" val="327740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4</a:t>
            </a:fld>
            <a:endParaRPr lang="en-US"/>
          </a:p>
        </p:txBody>
      </p:sp>
    </p:spTree>
    <p:extLst>
      <p:ext uri="{BB962C8B-B14F-4D97-AF65-F5344CB8AC3E}">
        <p14:creationId xmlns:p14="http://schemas.microsoft.com/office/powerpoint/2010/main" val="1824510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403125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40384191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7481688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62817498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39734724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27848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6762465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633600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051773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8257343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80954830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02015111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145F2-E4E4-864F-B1AD-E6CCA6D38966}"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948289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145F2-E4E4-864F-B1AD-E6CCA6D38966}"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8287011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62145F2-E4E4-864F-B1AD-E6CCA6D38966}"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171290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9474178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5048125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2145F2-E4E4-864F-B1AD-E6CCA6D38966}" type="datetimeFigureOut">
              <a:rPr lang="en-US" smtClean="0"/>
              <a:t>10/22/19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04A6BD-C50A-4147-ACD6-D00DAECF97CB}" type="slidenum">
              <a:rPr lang="en-US" smtClean="0"/>
              <a:t>‹#›</a:t>
            </a:fld>
            <a:endParaRPr lang="en-US"/>
          </a:p>
        </p:txBody>
      </p:sp>
    </p:spTree>
    <p:extLst>
      <p:ext uri="{BB962C8B-B14F-4D97-AF65-F5344CB8AC3E}">
        <p14:creationId xmlns:p14="http://schemas.microsoft.com/office/powerpoint/2010/main" val="3629345754"/>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census.gov/library/visualizations/2019/comm/num-pop-change-county.html" TargetMode="External"/><Relationship Id="rId5" Type="http://schemas.openxmlformats.org/officeDocument/2006/relationships/hyperlink" Target="https://www.census.gov/library/visualizations/2019/comm/15-fastest-growing-cities.html"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census.gov/library/visualizations/2019/comm/housing-unit-change-2017-2018.html" TargetMode="External"/><Relationship Id="rId5" Type="http://schemas.openxmlformats.org/officeDocument/2006/relationships/hyperlink" Target="https://www.census.gov/library/visualizations/2019/comm/housing-unit-change-2010-2018.html"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census.gov/library/visualizations/interactive/2018-median-household-income.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25C0-6063-394D-8FA2-4B6FF9164CE8}"/>
              </a:ext>
            </a:extLst>
          </p:cNvPr>
          <p:cNvSpPr>
            <a:spLocks noGrp="1"/>
          </p:cNvSpPr>
          <p:nvPr>
            <p:ph type="ctrTitle"/>
          </p:nvPr>
        </p:nvSpPr>
        <p:spPr>
          <a:xfrm>
            <a:off x="1031875" y="1212935"/>
            <a:ext cx="6020177" cy="4432130"/>
          </a:xfrm>
        </p:spPr>
        <p:txBody>
          <a:bodyPr anchor="ctr">
            <a:normAutofit/>
          </a:bodyPr>
          <a:lstStyle/>
          <a:p>
            <a:pPr algn="ctr"/>
            <a:r>
              <a:rPr lang="en-US" sz="6600" b="1" dirty="0"/>
              <a:t>Fastest growing Real Estate Markets</a:t>
            </a:r>
          </a:p>
        </p:txBody>
      </p:sp>
      <p:sp>
        <p:nvSpPr>
          <p:cNvPr id="3" name="Subtitle 2">
            <a:extLst>
              <a:ext uri="{FF2B5EF4-FFF2-40B4-BE49-F238E27FC236}">
                <a16:creationId xmlns:a16="http://schemas.microsoft.com/office/drawing/2014/main" id="{F7C796B3-F7E0-E049-A18E-DDF871E2B8D2}"/>
              </a:ext>
            </a:extLst>
          </p:cNvPr>
          <p:cNvSpPr>
            <a:spLocks noGrp="1"/>
          </p:cNvSpPr>
          <p:nvPr>
            <p:ph type="subTitle" idx="1"/>
          </p:nvPr>
        </p:nvSpPr>
        <p:spPr>
          <a:xfrm>
            <a:off x="8017261" y="2087881"/>
            <a:ext cx="3142864" cy="2682239"/>
          </a:xfrm>
        </p:spPr>
        <p:txBody>
          <a:bodyPr anchor="ctr">
            <a:normAutofit/>
          </a:bodyPr>
          <a:lstStyle/>
          <a:p>
            <a:pPr algn="l"/>
            <a:r>
              <a:rPr lang="en-US" dirty="0"/>
              <a:t>Alex Burch</a:t>
            </a:r>
            <a:br>
              <a:rPr lang="en-US" dirty="0"/>
            </a:br>
            <a:r>
              <a:rPr lang="en-US" dirty="0"/>
              <a:t>Abdurrahman Darvesh Sean Findley</a:t>
            </a:r>
            <a:br>
              <a:rPr lang="en-US" dirty="0"/>
            </a:br>
            <a:r>
              <a:rPr lang="en-US" dirty="0"/>
              <a:t>Rodney </a:t>
            </a:r>
            <a:r>
              <a:rPr lang="en-US" dirty="0" err="1"/>
              <a:t>Kirkendoll</a:t>
            </a:r>
            <a:r>
              <a:rPr lang="en-US" dirty="0"/>
              <a:t> </a:t>
            </a:r>
            <a:br>
              <a:rPr lang="en-US" dirty="0"/>
            </a:br>
            <a:r>
              <a:rPr lang="en-US" dirty="0"/>
              <a:t>serena </a:t>
            </a:r>
            <a:r>
              <a:rPr lang="en-US" dirty="0" err="1"/>
              <a:t>leung</a:t>
            </a:r>
            <a:br>
              <a:rPr lang="en-US" dirty="0"/>
            </a:br>
            <a:r>
              <a:rPr lang="en-US" dirty="0"/>
              <a:t>Roderick Reynolds </a:t>
            </a:r>
            <a:br>
              <a:rPr lang="en-US" dirty="0"/>
            </a:br>
            <a:r>
              <a:rPr lang="en-US" dirty="0"/>
              <a:t>Jamie </a:t>
            </a:r>
            <a:r>
              <a:rPr lang="en-US" dirty="0" err="1"/>
              <a:t>thorpe</a:t>
            </a:r>
            <a:endParaRPr lang="en-US" dirty="0"/>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1172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A332-32B9-3446-8735-93B53BBAB2D3}"/>
              </a:ext>
            </a:extLst>
          </p:cNvPr>
          <p:cNvSpPr>
            <a:spLocks noGrp="1"/>
          </p:cNvSpPr>
          <p:nvPr>
            <p:ph type="title"/>
          </p:nvPr>
        </p:nvSpPr>
        <p:spPr>
          <a:xfrm>
            <a:off x="685800" y="1030288"/>
            <a:ext cx="4785744" cy="1035579"/>
          </a:xfrm>
        </p:spPr>
        <p:txBody>
          <a:bodyPr>
            <a:normAutofit/>
          </a:bodyPr>
          <a:lstStyle/>
          <a:p>
            <a:r>
              <a:rPr lang="en-US"/>
              <a:t>Visualization One</a:t>
            </a:r>
            <a:endParaRPr lang="en-US" dirty="0"/>
          </a:p>
        </p:txBody>
      </p:sp>
      <p:sp>
        <p:nvSpPr>
          <p:cNvPr id="3" name="Content Placeholder 2">
            <a:extLst>
              <a:ext uri="{FF2B5EF4-FFF2-40B4-BE49-F238E27FC236}">
                <a16:creationId xmlns:a16="http://schemas.microsoft.com/office/drawing/2014/main" id="{D25C504B-4749-7544-83DE-B77380F118D8}"/>
              </a:ext>
            </a:extLst>
          </p:cNvPr>
          <p:cNvSpPr>
            <a:spLocks noGrp="1"/>
          </p:cNvSpPr>
          <p:nvPr>
            <p:ph idx="1"/>
          </p:nvPr>
        </p:nvSpPr>
        <p:spPr>
          <a:xfrm>
            <a:off x="685800" y="2142067"/>
            <a:ext cx="4785744" cy="3649133"/>
          </a:xfrm>
        </p:spPr>
        <p:txBody>
          <a:bodyPr>
            <a:normAutofit/>
          </a:bodyPr>
          <a:lstStyle/>
          <a:p>
            <a:r>
              <a:rPr lang="en-US" dirty="0"/>
              <a:t>The Choropleth map at the state level that interacts with the bubble chart displaying the city and county with poverty count. The y-axis is an aggregate count.</a:t>
            </a:r>
          </a:p>
          <a:p>
            <a:r>
              <a:rPr lang="en-US" dirty="0"/>
              <a:t>Utilized </a:t>
            </a:r>
            <a:r>
              <a:rPr lang="en-US" dirty="0" err="1"/>
              <a:t>GeoJSON</a:t>
            </a:r>
            <a:r>
              <a:rPr lang="en-US" dirty="0"/>
              <a:t> Polygon, </a:t>
            </a:r>
            <a:r>
              <a:rPr lang="en-US" dirty="0" err="1"/>
              <a:t>dc.js</a:t>
            </a:r>
            <a:r>
              <a:rPr lang="en-US" dirty="0"/>
              <a:t>, Choropleth map, </a:t>
            </a:r>
            <a:r>
              <a:rPr lang="en-US" dirty="0" err="1"/>
              <a:t>crossfilter.js</a:t>
            </a:r>
            <a:r>
              <a:rPr lang="en-US" dirty="0"/>
              <a:t>…</a:t>
            </a:r>
          </a:p>
        </p:txBody>
      </p:sp>
      <p:pic>
        <p:nvPicPr>
          <p:cNvPr id="8" name="Picture 7">
            <a:hlinkClick r:id="rId3"/>
            <a:extLst>
              <a:ext uri="{FF2B5EF4-FFF2-40B4-BE49-F238E27FC236}">
                <a16:creationId xmlns:a16="http://schemas.microsoft.com/office/drawing/2014/main" id="{B463A14B-C2F5-D44D-A255-C7C169650E48}"/>
              </a:ext>
            </a:extLst>
          </p:cNvPr>
          <p:cNvPicPr>
            <a:picLocks noChangeAspect="1"/>
          </p:cNvPicPr>
          <p:nvPr/>
        </p:nvPicPr>
        <p:blipFill rotWithShape="1">
          <a:blip r:embed="rId4"/>
          <a:srcRect t="1388" r="-5" b="15086"/>
          <a:stretch/>
        </p:blipFill>
        <p:spPr>
          <a:xfrm>
            <a:off x="9101268" y="685441"/>
            <a:ext cx="3175193" cy="261219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80" name="Picture 179">
            <a:extLst>
              <a:ext uri="{FF2B5EF4-FFF2-40B4-BE49-F238E27FC236}">
                <a16:creationId xmlns:a16="http://schemas.microsoft.com/office/drawing/2014/main" id="{18AAE95C-CE12-8C44-B2FD-FCE87929E57A}"/>
              </a:ext>
            </a:extLst>
          </p:cNvPr>
          <p:cNvPicPr>
            <a:picLocks noChangeAspect="1"/>
          </p:cNvPicPr>
          <p:nvPr/>
        </p:nvPicPr>
        <p:blipFill>
          <a:blip r:embed="rId5"/>
          <a:stretch>
            <a:fillRect/>
          </a:stretch>
        </p:blipFill>
        <p:spPr>
          <a:xfrm>
            <a:off x="5206292" y="815088"/>
            <a:ext cx="3859572" cy="2402582"/>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82" name="Picture 181">
            <a:extLst>
              <a:ext uri="{FF2B5EF4-FFF2-40B4-BE49-F238E27FC236}">
                <a16:creationId xmlns:a16="http://schemas.microsoft.com/office/drawing/2014/main" id="{7299151E-D5A8-EC45-B61D-36C53CC1C4D1}"/>
              </a:ext>
            </a:extLst>
          </p:cNvPr>
          <p:cNvPicPr>
            <a:picLocks noChangeAspect="1"/>
          </p:cNvPicPr>
          <p:nvPr/>
        </p:nvPicPr>
        <p:blipFill>
          <a:blip r:embed="rId6"/>
          <a:stretch>
            <a:fillRect/>
          </a:stretch>
        </p:blipFill>
        <p:spPr>
          <a:xfrm>
            <a:off x="5977111" y="3560360"/>
            <a:ext cx="5903275" cy="2612199"/>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2201450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8378-2041-3743-913C-CD773FE2D472}"/>
              </a:ext>
            </a:extLst>
          </p:cNvPr>
          <p:cNvSpPr>
            <a:spLocks noGrp="1"/>
          </p:cNvSpPr>
          <p:nvPr>
            <p:ph type="title"/>
          </p:nvPr>
        </p:nvSpPr>
        <p:spPr>
          <a:xfrm>
            <a:off x="685801" y="609600"/>
            <a:ext cx="6143423" cy="1456267"/>
          </a:xfrm>
        </p:spPr>
        <p:txBody>
          <a:bodyPr>
            <a:normAutofit/>
          </a:bodyPr>
          <a:lstStyle/>
          <a:p>
            <a:r>
              <a:rPr lang="en-US" dirty="0"/>
              <a:t>Visualization TWO</a:t>
            </a:r>
          </a:p>
        </p:txBody>
      </p:sp>
      <p:sp>
        <p:nvSpPr>
          <p:cNvPr id="11" name="Content Placeholder 10">
            <a:extLst>
              <a:ext uri="{FF2B5EF4-FFF2-40B4-BE49-F238E27FC236}">
                <a16:creationId xmlns:a16="http://schemas.microsoft.com/office/drawing/2014/main" id="{9130C474-5FBD-438B-A941-4BE4DBE9E3EA}"/>
              </a:ext>
            </a:extLst>
          </p:cNvPr>
          <p:cNvSpPr>
            <a:spLocks noGrp="1"/>
          </p:cNvSpPr>
          <p:nvPr>
            <p:ph idx="1"/>
          </p:nvPr>
        </p:nvSpPr>
        <p:spPr>
          <a:xfrm>
            <a:off x="685801" y="2142067"/>
            <a:ext cx="7218333" cy="3106827"/>
          </a:xfrm>
        </p:spPr>
        <p:txBody>
          <a:bodyPr>
            <a:normAutofit/>
          </a:bodyPr>
          <a:lstStyle/>
          <a:p>
            <a:r>
              <a:rPr lang="en-US" dirty="0"/>
              <a:t>Map displays the zip codes with Avg percentage change in per square foot price. This is addressing the hypothesis so that our investors know which markets to invest in.  </a:t>
            </a:r>
          </a:p>
          <a:p>
            <a:r>
              <a:rPr lang="en-US" dirty="0"/>
              <a:t>Have 2 layers: cities and states</a:t>
            </a:r>
          </a:p>
          <a:p>
            <a:r>
              <a:rPr lang="en-US" dirty="0"/>
              <a:t>Utilized JS, Dark Mode,…</a:t>
            </a:r>
          </a:p>
          <a:p>
            <a:endParaRPr lang="en-US" dirty="0"/>
          </a:p>
        </p:txBody>
      </p:sp>
      <p:pic>
        <p:nvPicPr>
          <p:cNvPr id="7" name="Content Placeholder 6">
            <a:hlinkClick r:id="rId3"/>
            <a:extLst>
              <a:ext uri="{FF2B5EF4-FFF2-40B4-BE49-F238E27FC236}">
                <a16:creationId xmlns:a16="http://schemas.microsoft.com/office/drawing/2014/main" id="{ED7FF44A-83F8-CE48-988C-87ADC95FC44C}"/>
              </a:ext>
            </a:extLst>
          </p:cNvPr>
          <p:cNvPicPr>
            <a:picLocks noChangeAspect="1"/>
          </p:cNvPicPr>
          <p:nvPr/>
        </p:nvPicPr>
        <p:blipFill rotWithShape="1">
          <a:blip r:embed="rId4"/>
          <a:srcRect t="6483" r="-5" b="816"/>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4" name="Group 13">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5"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17">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7"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9" name="Straight Connector 98">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Content Placeholder 4">
            <a:extLst>
              <a:ext uri="{FF2B5EF4-FFF2-40B4-BE49-F238E27FC236}">
                <a16:creationId xmlns:a16="http://schemas.microsoft.com/office/drawing/2014/main" id="{B46D4D46-0F6B-FC47-AA2C-63E30279E705}"/>
              </a:ext>
            </a:extLst>
          </p:cNvPr>
          <p:cNvPicPr>
            <a:picLocks noChangeAspect="1"/>
          </p:cNvPicPr>
          <p:nvPr/>
        </p:nvPicPr>
        <p:blipFill rotWithShape="1">
          <a:blip r:embed="rId5"/>
          <a:srcRect l="23811" r="8727" b="-2"/>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394902677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C310-AC15-EC41-83DE-7D66BF7DC570}"/>
              </a:ext>
            </a:extLst>
          </p:cNvPr>
          <p:cNvSpPr>
            <a:spLocks noGrp="1"/>
          </p:cNvSpPr>
          <p:nvPr>
            <p:ph type="title"/>
          </p:nvPr>
        </p:nvSpPr>
        <p:spPr>
          <a:xfrm>
            <a:off x="685801" y="609600"/>
            <a:ext cx="6143423" cy="1456267"/>
          </a:xfrm>
        </p:spPr>
        <p:txBody>
          <a:bodyPr>
            <a:normAutofit/>
          </a:bodyPr>
          <a:lstStyle/>
          <a:p>
            <a:r>
              <a:rPr lang="en-US" dirty="0"/>
              <a:t>Visualization Three</a:t>
            </a:r>
          </a:p>
        </p:txBody>
      </p:sp>
      <p:sp>
        <p:nvSpPr>
          <p:cNvPr id="22" name="Content Placeholder 10">
            <a:extLst>
              <a:ext uri="{FF2B5EF4-FFF2-40B4-BE49-F238E27FC236}">
                <a16:creationId xmlns:a16="http://schemas.microsoft.com/office/drawing/2014/main" id="{A9509D72-87C5-46D2-9164-6FBD8FBB0948}"/>
              </a:ext>
            </a:extLst>
          </p:cNvPr>
          <p:cNvSpPr>
            <a:spLocks noGrp="1"/>
          </p:cNvSpPr>
          <p:nvPr>
            <p:ph idx="1"/>
          </p:nvPr>
        </p:nvSpPr>
        <p:spPr>
          <a:xfrm>
            <a:off x="685801" y="2142067"/>
            <a:ext cx="7054222" cy="2144925"/>
          </a:xfrm>
        </p:spPr>
        <p:txBody>
          <a:bodyPr>
            <a:normAutofit/>
          </a:bodyPr>
          <a:lstStyle/>
          <a:p>
            <a:r>
              <a:rPr lang="en-US" dirty="0"/>
              <a:t>Shows the correlations against the average per square foot in each of the census variables</a:t>
            </a:r>
          </a:p>
          <a:p>
            <a:r>
              <a:rPr lang="en-US" dirty="0"/>
              <a:t>Utilized JS, D3, </a:t>
            </a:r>
            <a:r>
              <a:rPr lang="en-US" dirty="0" err="1"/>
              <a:t>etc</a:t>
            </a:r>
            <a:r>
              <a:rPr lang="en-US" dirty="0"/>
              <a:t>…</a:t>
            </a:r>
          </a:p>
          <a:p>
            <a:endParaRPr lang="en-US" dirty="0"/>
          </a:p>
        </p:txBody>
      </p:sp>
      <p:pic>
        <p:nvPicPr>
          <p:cNvPr id="7" name="Content Placeholder 6">
            <a:hlinkClick r:id="rId3"/>
            <a:extLst>
              <a:ext uri="{FF2B5EF4-FFF2-40B4-BE49-F238E27FC236}">
                <a16:creationId xmlns:a16="http://schemas.microsoft.com/office/drawing/2014/main" id="{CD56524C-D087-A046-A34B-4CE200876D24}"/>
              </a:ext>
            </a:extLst>
          </p:cNvPr>
          <p:cNvPicPr>
            <a:picLocks noChangeAspect="1"/>
          </p:cNvPicPr>
          <p:nvPr/>
        </p:nvPicPr>
        <p:blipFill rotWithShape="1">
          <a:blip r:embed="rId4"/>
          <a:srcRect t="23430" r="2" b="15282"/>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08" name="Group 26">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28"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0" name="Straight Connector 29">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10"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2" name="Straight Connector 111">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Content Placeholder 4">
            <a:extLst>
              <a:ext uri="{FF2B5EF4-FFF2-40B4-BE49-F238E27FC236}">
                <a16:creationId xmlns:a16="http://schemas.microsoft.com/office/drawing/2014/main" id="{8E41CF50-0CFB-814D-A71F-F9E655F6FBDD}"/>
              </a:ext>
            </a:extLst>
          </p:cNvPr>
          <p:cNvPicPr>
            <a:picLocks noChangeAspect="1"/>
          </p:cNvPicPr>
          <p:nvPr/>
        </p:nvPicPr>
        <p:blipFill rotWithShape="1">
          <a:blip r:embed="rId5"/>
          <a:srcRect r="1" b="6577"/>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4303979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01ED-E51D-F44B-AAC3-5442EF1E2C25}"/>
              </a:ext>
            </a:extLst>
          </p:cNvPr>
          <p:cNvSpPr>
            <a:spLocks noGrp="1"/>
          </p:cNvSpPr>
          <p:nvPr>
            <p:ph type="title"/>
          </p:nvPr>
        </p:nvSpPr>
        <p:spPr>
          <a:xfrm>
            <a:off x="685801" y="609600"/>
            <a:ext cx="10131425" cy="1456267"/>
          </a:xfrm>
        </p:spPr>
        <p:txBody>
          <a:bodyPr>
            <a:normAutofit/>
          </a:bodyPr>
          <a:lstStyle/>
          <a:p>
            <a:r>
              <a:rPr lang="en-US"/>
              <a:t>Conclusion</a:t>
            </a:r>
            <a:endParaRPr lang="en-US" dirty="0"/>
          </a:p>
        </p:txBody>
      </p:sp>
      <p:graphicFrame>
        <p:nvGraphicFramePr>
          <p:cNvPr id="5" name="Content Placeholder 2">
            <a:extLst>
              <a:ext uri="{FF2B5EF4-FFF2-40B4-BE49-F238E27FC236}">
                <a16:creationId xmlns:a16="http://schemas.microsoft.com/office/drawing/2014/main" id="{39701CFE-FF63-4AFC-BAD8-058E05B752F5}"/>
              </a:ext>
            </a:extLst>
          </p:cNvPr>
          <p:cNvGraphicFramePr>
            <a:graphicFrameLocks noGrp="1"/>
          </p:cNvGraphicFramePr>
          <p:nvPr>
            <p:ph idx="1"/>
            <p:extLst>
              <p:ext uri="{D42A27DB-BD31-4B8C-83A1-F6EECF244321}">
                <p14:modId xmlns:p14="http://schemas.microsoft.com/office/powerpoint/2010/main" val="3257748624"/>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6043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0E34-998B-4BF5-BA0D-8ED79D23E127}"/>
              </a:ext>
            </a:extLst>
          </p:cNvPr>
          <p:cNvSpPr>
            <a:spLocks noGrp="1"/>
          </p:cNvSpPr>
          <p:nvPr>
            <p:ph type="title"/>
          </p:nvPr>
        </p:nvSpPr>
        <p:spPr>
          <a:xfrm>
            <a:off x="685801" y="609600"/>
            <a:ext cx="10131425" cy="1456267"/>
          </a:xfrm>
        </p:spPr>
        <p:txBody>
          <a:bodyPr>
            <a:normAutofit/>
          </a:bodyPr>
          <a:lstStyle/>
          <a:p>
            <a:pPr algn="ctr"/>
            <a:r>
              <a:rPr lang="en-US" dirty="0"/>
              <a:t>Proposal &amp; research question</a:t>
            </a:r>
            <a:br>
              <a:rPr lang="en-US" dirty="0"/>
            </a:br>
            <a:endParaRPr lang="en-US" dirty="0"/>
          </a:p>
        </p:txBody>
      </p:sp>
      <p:sp>
        <p:nvSpPr>
          <p:cNvPr id="3" name="Content Placeholder 2">
            <a:extLst>
              <a:ext uri="{FF2B5EF4-FFF2-40B4-BE49-F238E27FC236}">
                <a16:creationId xmlns:a16="http://schemas.microsoft.com/office/drawing/2014/main" id="{2E9F7577-6731-4F38-8B81-539B7A9B8F4C}"/>
              </a:ext>
            </a:extLst>
          </p:cNvPr>
          <p:cNvSpPr>
            <a:spLocks noGrp="1"/>
          </p:cNvSpPr>
          <p:nvPr>
            <p:ph idx="1"/>
          </p:nvPr>
        </p:nvSpPr>
        <p:spPr>
          <a:xfrm>
            <a:off x="285008" y="2015733"/>
            <a:ext cx="11221191" cy="923330"/>
          </a:xfrm>
        </p:spPr>
        <p:txBody>
          <a:bodyPr>
            <a:normAutofit/>
          </a:bodyPr>
          <a:lstStyle/>
          <a:p>
            <a:pPr algn="ctr"/>
            <a:r>
              <a:rPr lang="en-US" dirty="0"/>
              <a:t>Our client is a real estate developer interested in figuring out which market to invest in that will have the highest growth potential.  We will look at population growth over the course of five years, income, and poverty levels.  </a:t>
            </a:r>
          </a:p>
        </p:txBody>
      </p:sp>
      <p:sp>
        <p:nvSpPr>
          <p:cNvPr id="5" name="TextBox 4">
            <a:extLst>
              <a:ext uri="{FF2B5EF4-FFF2-40B4-BE49-F238E27FC236}">
                <a16:creationId xmlns:a16="http://schemas.microsoft.com/office/drawing/2014/main" id="{4DEB174B-EC5C-4AD8-9D81-FD3B5D04C806}"/>
              </a:ext>
            </a:extLst>
          </p:cNvPr>
          <p:cNvSpPr txBox="1"/>
          <p:nvPr/>
        </p:nvSpPr>
        <p:spPr>
          <a:xfrm>
            <a:off x="1451580" y="3509209"/>
            <a:ext cx="9291214" cy="923330"/>
          </a:xfrm>
          <a:prstGeom prst="rect">
            <a:avLst/>
          </a:prstGeom>
          <a:noFill/>
        </p:spPr>
        <p:txBody>
          <a:bodyPr wrap="square" rtlCol="0">
            <a:spAutoFit/>
          </a:bodyPr>
          <a:lstStyle/>
          <a:p>
            <a:r>
              <a:rPr lang="en-US" dirty="0">
                <a:solidFill>
                  <a:schemeClr val="accent1">
                    <a:lumMod val="60000"/>
                    <a:lumOff val="40000"/>
                  </a:schemeClr>
                </a:solidFill>
              </a:rPr>
              <a:t>Question: </a:t>
            </a:r>
            <a:r>
              <a:rPr lang="en-US" dirty="0">
                <a:solidFill>
                  <a:srgbClr val="FF0000"/>
                </a:solidFill>
              </a:rPr>
              <a:t>Which market had the highest recent growth in per square foot prices?</a:t>
            </a:r>
          </a:p>
          <a:p>
            <a:r>
              <a:rPr lang="en-US" dirty="0">
                <a:solidFill>
                  <a:srgbClr val="FF0000"/>
                </a:solidFill>
              </a:rPr>
              <a:t> </a:t>
            </a:r>
          </a:p>
          <a:p>
            <a:r>
              <a:rPr lang="en-US" dirty="0">
                <a:solidFill>
                  <a:srgbClr val="FF0000"/>
                </a:solidFill>
              </a:rPr>
              <a:t>                   Which market had the least amount of growth?</a:t>
            </a:r>
          </a:p>
        </p:txBody>
      </p:sp>
    </p:spTree>
    <p:extLst>
      <p:ext uri="{BB962C8B-B14F-4D97-AF65-F5344CB8AC3E}">
        <p14:creationId xmlns:p14="http://schemas.microsoft.com/office/powerpoint/2010/main" val="242900591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5520-B7D0-4C2F-AF35-95A5BDAA4D33}"/>
              </a:ext>
            </a:extLst>
          </p:cNvPr>
          <p:cNvSpPr>
            <a:spLocks noGrp="1"/>
          </p:cNvSpPr>
          <p:nvPr>
            <p:ph type="title"/>
          </p:nvPr>
        </p:nvSpPr>
        <p:spPr/>
        <p:txBody>
          <a:bodyPr/>
          <a:lstStyle/>
          <a:p>
            <a:pPr algn="ctr"/>
            <a:r>
              <a:rPr lang="en-US" dirty="0"/>
              <a:t>Hypothesis vs. alternative hypothesis</a:t>
            </a:r>
          </a:p>
        </p:txBody>
      </p:sp>
      <p:sp>
        <p:nvSpPr>
          <p:cNvPr id="3" name="Text Placeholder 2">
            <a:extLst>
              <a:ext uri="{FF2B5EF4-FFF2-40B4-BE49-F238E27FC236}">
                <a16:creationId xmlns:a16="http://schemas.microsoft.com/office/drawing/2014/main" id="{F36DE13F-E2B7-4F48-84EC-178AF20145C5}"/>
              </a:ext>
            </a:extLst>
          </p:cNvPr>
          <p:cNvSpPr>
            <a:spLocks noGrp="1"/>
          </p:cNvSpPr>
          <p:nvPr>
            <p:ph type="body" idx="1"/>
          </p:nvPr>
        </p:nvSpPr>
        <p:spPr/>
        <p:txBody>
          <a:bodyPr/>
          <a:lstStyle/>
          <a:p>
            <a:pPr algn="ctr"/>
            <a:r>
              <a:rPr lang="en-US" dirty="0"/>
              <a:t>Null Hypothesis</a:t>
            </a:r>
          </a:p>
        </p:txBody>
      </p:sp>
      <p:sp>
        <p:nvSpPr>
          <p:cNvPr id="4" name="Content Placeholder 3">
            <a:extLst>
              <a:ext uri="{FF2B5EF4-FFF2-40B4-BE49-F238E27FC236}">
                <a16:creationId xmlns:a16="http://schemas.microsoft.com/office/drawing/2014/main" id="{EC6251BE-88C0-4EB2-8875-3370C94AFD5F}"/>
              </a:ext>
            </a:extLst>
          </p:cNvPr>
          <p:cNvSpPr>
            <a:spLocks noGrp="1"/>
          </p:cNvSpPr>
          <p:nvPr>
            <p:ph sz="half" idx="2"/>
          </p:nvPr>
        </p:nvSpPr>
        <p:spPr/>
        <p:txBody>
          <a:bodyPr>
            <a:normAutofit/>
          </a:bodyPr>
          <a:lstStyle/>
          <a:p>
            <a:r>
              <a:rPr lang="en-US" dirty="0"/>
              <a:t>There is no relationship between population growth or income and price growth.</a:t>
            </a:r>
          </a:p>
        </p:txBody>
      </p:sp>
      <p:sp>
        <p:nvSpPr>
          <p:cNvPr id="5" name="Text Placeholder 4">
            <a:extLst>
              <a:ext uri="{FF2B5EF4-FFF2-40B4-BE49-F238E27FC236}">
                <a16:creationId xmlns:a16="http://schemas.microsoft.com/office/drawing/2014/main" id="{205BD5AD-5F75-4A02-9449-944BCF9D1C6E}"/>
              </a:ext>
            </a:extLst>
          </p:cNvPr>
          <p:cNvSpPr>
            <a:spLocks noGrp="1"/>
          </p:cNvSpPr>
          <p:nvPr>
            <p:ph type="body" sz="quarter" idx="3"/>
          </p:nvPr>
        </p:nvSpPr>
        <p:spPr/>
        <p:txBody>
          <a:bodyPr/>
          <a:lstStyle/>
          <a:p>
            <a:pPr algn="ctr"/>
            <a:r>
              <a:rPr lang="en-US" dirty="0"/>
              <a:t>Alternative Hypothesis</a:t>
            </a:r>
          </a:p>
        </p:txBody>
      </p:sp>
      <p:sp>
        <p:nvSpPr>
          <p:cNvPr id="6" name="Content Placeholder 5">
            <a:extLst>
              <a:ext uri="{FF2B5EF4-FFF2-40B4-BE49-F238E27FC236}">
                <a16:creationId xmlns:a16="http://schemas.microsoft.com/office/drawing/2014/main" id="{6612241D-F0C4-4F29-B0C6-9A078B679DC3}"/>
              </a:ext>
            </a:extLst>
          </p:cNvPr>
          <p:cNvSpPr>
            <a:spLocks noGrp="1"/>
          </p:cNvSpPr>
          <p:nvPr>
            <p:ph sz="quarter" idx="4"/>
          </p:nvPr>
        </p:nvSpPr>
        <p:spPr/>
        <p:txBody>
          <a:bodyPr>
            <a:normAutofit/>
          </a:bodyPr>
          <a:lstStyle/>
          <a:p>
            <a:r>
              <a:rPr lang="en-US" dirty="0"/>
              <a:t>Cities that have the highest population growth will have the highest price growth potential.</a:t>
            </a:r>
          </a:p>
          <a:p>
            <a:r>
              <a:rPr lang="en-US" dirty="0"/>
              <a:t>Cities that have higher income levels correspond to real estate with higher prices.</a:t>
            </a:r>
          </a:p>
        </p:txBody>
      </p:sp>
    </p:spTree>
    <p:extLst>
      <p:ext uri="{BB962C8B-B14F-4D97-AF65-F5344CB8AC3E}">
        <p14:creationId xmlns:p14="http://schemas.microsoft.com/office/powerpoint/2010/main" val="324035973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E57B-B8A7-DA4D-A467-1896848F8E85}"/>
              </a:ext>
            </a:extLst>
          </p:cNvPr>
          <p:cNvSpPr>
            <a:spLocks noGrp="1"/>
          </p:cNvSpPr>
          <p:nvPr>
            <p:ph type="title"/>
          </p:nvPr>
        </p:nvSpPr>
        <p:spPr>
          <a:xfrm>
            <a:off x="1385415" y="531512"/>
            <a:ext cx="9421170" cy="1280890"/>
          </a:xfrm>
        </p:spPr>
        <p:txBody>
          <a:bodyPr/>
          <a:lstStyle/>
          <a:p>
            <a:pPr algn="ctr"/>
            <a:r>
              <a:rPr lang="en-US" dirty="0"/>
              <a:t>High Population Increases In Fl, WA, CA</a:t>
            </a:r>
          </a:p>
        </p:txBody>
      </p:sp>
      <p:pic>
        <p:nvPicPr>
          <p:cNvPr id="6" name="Picture 5">
            <a:extLst>
              <a:ext uri="{FF2B5EF4-FFF2-40B4-BE49-F238E27FC236}">
                <a16:creationId xmlns:a16="http://schemas.microsoft.com/office/drawing/2014/main" id="{E4D5610D-04CD-BF45-9A50-3245A59E4F1B}"/>
              </a:ext>
            </a:extLst>
          </p:cNvPr>
          <p:cNvPicPr>
            <a:picLocks noChangeAspect="1"/>
          </p:cNvPicPr>
          <p:nvPr/>
        </p:nvPicPr>
        <p:blipFill>
          <a:blip r:embed="rId3"/>
          <a:stretch>
            <a:fillRect/>
          </a:stretch>
        </p:blipFill>
        <p:spPr>
          <a:xfrm>
            <a:off x="6096000" y="1812402"/>
            <a:ext cx="4138202" cy="4367354"/>
          </a:xfrm>
          <a:prstGeom prst="rect">
            <a:avLst/>
          </a:prstGeom>
        </p:spPr>
      </p:pic>
      <p:pic>
        <p:nvPicPr>
          <p:cNvPr id="8" name="Picture 7">
            <a:extLst>
              <a:ext uri="{FF2B5EF4-FFF2-40B4-BE49-F238E27FC236}">
                <a16:creationId xmlns:a16="http://schemas.microsoft.com/office/drawing/2014/main" id="{C066EEFD-1E9C-ED40-9004-87634723F5B2}"/>
              </a:ext>
            </a:extLst>
          </p:cNvPr>
          <p:cNvPicPr>
            <a:picLocks noChangeAspect="1"/>
          </p:cNvPicPr>
          <p:nvPr/>
        </p:nvPicPr>
        <p:blipFill>
          <a:blip r:embed="rId4"/>
          <a:stretch>
            <a:fillRect/>
          </a:stretch>
        </p:blipFill>
        <p:spPr>
          <a:xfrm>
            <a:off x="1709076" y="1812402"/>
            <a:ext cx="4138202" cy="4352247"/>
          </a:xfrm>
          <a:prstGeom prst="rect">
            <a:avLst/>
          </a:prstGeom>
        </p:spPr>
      </p:pic>
      <p:sp>
        <p:nvSpPr>
          <p:cNvPr id="9" name="Rectangle 8">
            <a:extLst>
              <a:ext uri="{FF2B5EF4-FFF2-40B4-BE49-F238E27FC236}">
                <a16:creationId xmlns:a16="http://schemas.microsoft.com/office/drawing/2014/main" id="{EF3CFDF2-5896-9B4C-95D1-843968E6F2EC}"/>
              </a:ext>
            </a:extLst>
          </p:cNvPr>
          <p:cNvSpPr/>
          <p:nvPr/>
        </p:nvSpPr>
        <p:spPr>
          <a:xfrm>
            <a:off x="1709076" y="6164649"/>
            <a:ext cx="10359342" cy="400110"/>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Fastest growing cities:  </a:t>
            </a:r>
            <a:r>
              <a:rPr lang="en-US" sz="1000" dirty="0">
                <a:solidFill>
                  <a:schemeClr val="tx2"/>
                </a:solidFill>
                <a:latin typeface="Calibri" panose="020F0502020204030204" pitchFamily="34" charset="0"/>
                <a:hlinkClick r:id="rId5">
                  <a:extLst>
                    <a:ext uri="{A12FA001-AC4F-418D-AE19-62706E023703}">
                      <ahyp:hlinkClr xmlns:ahyp="http://schemas.microsoft.com/office/drawing/2018/hyperlinkcolor" val="tx"/>
                    </a:ext>
                  </a:extLst>
                </a:hlinkClick>
              </a:rPr>
              <a:t>https://www.census.gov/library/visualizations/2019/comm/15-fastest-growing-cities.html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rPr>
              <a:t>Source: US Census Bureau.  Population change by county: </a:t>
            </a:r>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https://www.census.gov/library/visualizations/2019/comm/num-pop-change-county.html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9042489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A0D3-A770-3948-8018-B8F1CF8A0743}"/>
              </a:ext>
            </a:extLst>
          </p:cNvPr>
          <p:cNvSpPr>
            <a:spLocks noGrp="1"/>
          </p:cNvSpPr>
          <p:nvPr>
            <p:ph type="title"/>
          </p:nvPr>
        </p:nvSpPr>
        <p:spPr>
          <a:xfrm>
            <a:off x="1481560" y="624110"/>
            <a:ext cx="10023054" cy="1280890"/>
          </a:xfrm>
        </p:spPr>
        <p:txBody>
          <a:bodyPr>
            <a:normAutofit/>
          </a:bodyPr>
          <a:lstStyle/>
          <a:p>
            <a:pPr algn="ctr"/>
            <a:r>
              <a:rPr lang="en-US" dirty="0"/>
              <a:t>Housing Units are increasing in AZ, UT, CO, FL</a:t>
            </a:r>
          </a:p>
        </p:txBody>
      </p:sp>
      <p:pic>
        <p:nvPicPr>
          <p:cNvPr id="5" name="Picture 4">
            <a:extLst>
              <a:ext uri="{FF2B5EF4-FFF2-40B4-BE49-F238E27FC236}">
                <a16:creationId xmlns:a16="http://schemas.microsoft.com/office/drawing/2014/main" id="{45301267-6AA7-C942-A8CB-6EC2E572E075}"/>
              </a:ext>
            </a:extLst>
          </p:cNvPr>
          <p:cNvPicPr>
            <a:picLocks noChangeAspect="1"/>
          </p:cNvPicPr>
          <p:nvPr/>
        </p:nvPicPr>
        <p:blipFill>
          <a:blip r:embed="rId2"/>
          <a:stretch>
            <a:fillRect/>
          </a:stretch>
        </p:blipFill>
        <p:spPr>
          <a:xfrm>
            <a:off x="8080776" y="1870757"/>
            <a:ext cx="3858538" cy="4091435"/>
          </a:xfrm>
          <a:prstGeom prst="rect">
            <a:avLst/>
          </a:prstGeom>
        </p:spPr>
      </p:pic>
      <p:pic>
        <p:nvPicPr>
          <p:cNvPr id="9" name="Picture 8">
            <a:extLst>
              <a:ext uri="{FF2B5EF4-FFF2-40B4-BE49-F238E27FC236}">
                <a16:creationId xmlns:a16="http://schemas.microsoft.com/office/drawing/2014/main" id="{065F7750-236B-7A41-A26F-C4C3631E5292}"/>
              </a:ext>
            </a:extLst>
          </p:cNvPr>
          <p:cNvPicPr>
            <a:picLocks noChangeAspect="1"/>
          </p:cNvPicPr>
          <p:nvPr/>
        </p:nvPicPr>
        <p:blipFill>
          <a:blip r:embed="rId3"/>
          <a:stretch>
            <a:fillRect/>
          </a:stretch>
        </p:blipFill>
        <p:spPr>
          <a:xfrm>
            <a:off x="302295" y="1870757"/>
            <a:ext cx="3895547" cy="4103225"/>
          </a:xfrm>
          <a:prstGeom prst="rect">
            <a:avLst/>
          </a:prstGeom>
        </p:spPr>
      </p:pic>
      <p:pic>
        <p:nvPicPr>
          <p:cNvPr id="10" name="Picture 9">
            <a:extLst>
              <a:ext uri="{FF2B5EF4-FFF2-40B4-BE49-F238E27FC236}">
                <a16:creationId xmlns:a16="http://schemas.microsoft.com/office/drawing/2014/main" id="{65E96473-F810-C94A-8A2D-06DF168F371C}"/>
              </a:ext>
            </a:extLst>
          </p:cNvPr>
          <p:cNvPicPr>
            <a:picLocks noChangeAspect="1"/>
          </p:cNvPicPr>
          <p:nvPr/>
        </p:nvPicPr>
        <p:blipFill>
          <a:blip r:embed="rId4"/>
          <a:stretch>
            <a:fillRect/>
          </a:stretch>
        </p:blipFill>
        <p:spPr>
          <a:xfrm>
            <a:off x="4197842" y="1870757"/>
            <a:ext cx="3858538" cy="4103226"/>
          </a:xfrm>
          <a:prstGeom prst="rect">
            <a:avLst/>
          </a:prstGeom>
        </p:spPr>
      </p:pic>
      <p:sp>
        <p:nvSpPr>
          <p:cNvPr id="11" name="Rectangle 10">
            <a:extLst>
              <a:ext uri="{FF2B5EF4-FFF2-40B4-BE49-F238E27FC236}">
                <a16:creationId xmlns:a16="http://schemas.microsoft.com/office/drawing/2014/main" id="{A99C230A-792B-A84C-B8EE-65A77626C56B}"/>
              </a:ext>
            </a:extLst>
          </p:cNvPr>
          <p:cNvSpPr/>
          <p:nvPr/>
        </p:nvSpPr>
        <p:spPr>
          <a:xfrm>
            <a:off x="652039" y="6272118"/>
            <a:ext cx="11161199" cy="400110"/>
          </a:xfrm>
          <a:prstGeom prst="rect">
            <a:avLst/>
          </a:prstGeom>
        </p:spPr>
        <p:txBody>
          <a:bodyPr wrap="square">
            <a:spAutoFit/>
          </a:bodyPr>
          <a:lstStyle/>
          <a:p>
            <a:r>
              <a:rPr lang="en-US" sz="1000" dirty="0">
                <a:solidFill>
                  <a:schemeClr val="tx2"/>
                </a:solidFill>
                <a:latin typeface="Calibri" panose="020F0502020204030204" pitchFamily="34" charset="0"/>
                <a:hlinkClick r:id="rId5">
                  <a:extLst>
                    <a:ext uri="{A12FA001-AC4F-418D-AE19-62706E023703}">
                      <ahyp:hlinkClr xmlns:ahyp="http://schemas.microsoft.com/office/drawing/2018/hyperlinkcolor" val="tx"/>
                    </a:ext>
                  </a:extLst>
                </a:hlinkClick>
              </a:rPr>
              <a:t>Source: US Census Bureau: https://www.census.gov/library/visualizations/2019/comm/housing-unit-change-2010-2018.html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Source: US Census Bureau: https://www.census.gov/library/visualizations/2019/comm/housing-unit-change-2017-2018.html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33504869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85B4-3226-9845-A89A-0913085BA892}"/>
              </a:ext>
            </a:extLst>
          </p:cNvPr>
          <p:cNvSpPr>
            <a:spLocks noGrp="1"/>
          </p:cNvSpPr>
          <p:nvPr>
            <p:ph type="title"/>
          </p:nvPr>
        </p:nvSpPr>
        <p:spPr>
          <a:xfrm>
            <a:off x="201881" y="609600"/>
            <a:ext cx="11507189" cy="1456267"/>
          </a:xfrm>
        </p:spPr>
        <p:txBody>
          <a:bodyPr>
            <a:normAutofit/>
          </a:bodyPr>
          <a:lstStyle/>
          <a:p>
            <a:pPr algn="ctr"/>
            <a:r>
              <a:rPr lang="en-US" sz="2800" dirty="0"/>
              <a:t>Median household income is highest in CA, WA, UT, CO, IL, northeast</a:t>
            </a:r>
          </a:p>
        </p:txBody>
      </p:sp>
      <p:pic>
        <p:nvPicPr>
          <p:cNvPr id="4" name="Content Placeholder 3">
            <a:extLst>
              <a:ext uri="{FF2B5EF4-FFF2-40B4-BE49-F238E27FC236}">
                <a16:creationId xmlns:a16="http://schemas.microsoft.com/office/drawing/2014/main" id="{3ACBF093-2321-1044-925A-D756ED6BA835}"/>
              </a:ext>
            </a:extLst>
          </p:cNvPr>
          <p:cNvPicPr>
            <a:picLocks noGrp="1" noChangeAspect="1"/>
          </p:cNvPicPr>
          <p:nvPr>
            <p:ph idx="1"/>
          </p:nvPr>
        </p:nvPicPr>
        <p:blipFill>
          <a:blip r:embed="rId2"/>
          <a:stretch>
            <a:fillRect/>
          </a:stretch>
        </p:blipFill>
        <p:spPr>
          <a:xfrm>
            <a:off x="3146961" y="1725326"/>
            <a:ext cx="5201392" cy="4475452"/>
          </a:xfrm>
          <a:prstGeom prst="rect">
            <a:avLst/>
          </a:prstGeom>
        </p:spPr>
      </p:pic>
      <p:sp>
        <p:nvSpPr>
          <p:cNvPr id="5" name="Rectangle 4">
            <a:extLst>
              <a:ext uri="{FF2B5EF4-FFF2-40B4-BE49-F238E27FC236}">
                <a16:creationId xmlns:a16="http://schemas.microsoft.com/office/drawing/2014/main" id="{0FED97D4-FC63-8449-B319-73D3BDD99C83}"/>
              </a:ext>
            </a:extLst>
          </p:cNvPr>
          <p:cNvSpPr/>
          <p:nvPr/>
        </p:nvSpPr>
        <p:spPr>
          <a:xfrm>
            <a:off x="524718" y="6325645"/>
            <a:ext cx="9985094" cy="246221"/>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Median Household income By State: </a:t>
            </a:r>
            <a:r>
              <a:rPr lang="en-US" sz="1000" dirty="0">
                <a:solidFill>
                  <a:schemeClr val="tx2"/>
                </a:solidFill>
                <a:latin typeface="Calibri" panose="020F0502020204030204" pitchFamily="34" charset="0"/>
                <a:hlinkClick r:id="rId3">
                  <a:extLst>
                    <a:ext uri="{A12FA001-AC4F-418D-AE19-62706E023703}">
                      <ahyp:hlinkClr xmlns:ahyp="http://schemas.microsoft.com/office/drawing/2018/hyperlinkcolor" val="tx"/>
                    </a:ext>
                  </a:extLst>
                </a:hlinkClick>
              </a:rPr>
              <a:t>https://www.census.gov/library/visualizations/interactive/2018-median-household-income.html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25801006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3171-6B14-44CF-B733-26B3FBF26D97}"/>
              </a:ext>
            </a:extLst>
          </p:cNvPr>
          <p:cNvSpPr>
            <a:spLocks noGrp="1"/>
          </p:cNvSpPr>
          <p:nvPr>
            <p:ph type="title"/>
          </p:nvPr>
        </p:nvSpPr>
        <p:spPr>
          <a:xfrm>
            <a:off x="825909" y="808055"/>
            <a:ext cx="10467525" cy="1453363"/>
          </a:xfrm>
        </p:spPr>
        <p:txBody>
          <a:bodyPr>
            <a:normAutofit/>
          </a:bodyPr>
          <a:lstStyle/>
          <a:p>
            <a:pPr algn="ctr"/>
            <a:r>
              <a:rPr lang="en-US" dirty="0"/>
              <a:t>Coding approach &amp; Data Munging</a:t>
            </a:r>
          </a:p>
        </p:txBody>
      </p:sp>
      <p:sp>
        <p:nvSpPr>
          <p:cNvPr id="4" name="Text Placeholder 3">
            <a:extLst>
              <a:ext uri="{FF2B5EF4-FFF2-40B4-BE49-F238E27FC236}">
                <a16:creationId xmlns:a16="http://schemas.microsoft.com/office/drawing/2014/main" id="{3F79C2E7-491B-4442-B553-D0D301D9EA29}"/>
              </a:ext>
            </a:extLst>
          </p:cNvPr>
          <p:cNvSpPr>
            <a:spLocks noGrp="1"/>
          </p:cNvSpPr>
          <p:nvPr>
            <p:ph type="body" sz="half" idx="4294967295"/>
          </p:nvPr>
        </p:nvSpPr>
        <p:spPr>
          <a:xfrm>
            <a:off x="101012" y="2261420"/>
            <a:ext cx="4704102" cy="3637935"/>
          </a:xfrm>
        </p:spPr>
        <p:txBody>
          <a:bodyPr>
            <a:normAutofit/>
          </a:bodyPr>
          <a:lstStyle/>
          <a:p>
            <a:r>
              <a:rPr lang="en-US" dirty="0"/>
              <a:t>Census data from years 2012-2017 were used to calculate correlations between: </a:t>
            </a:r>
          </a:p>
          <a:p>
            <a:pPr lvl="1"/>
            <a:r>
              <a:rPr lang="en-US" dirty="0"/>
              <a:t>Zip codes </a:t>
            </a:r>
          </a:p>
          <a:p>
            <a:pPr lvl="1"/>
            <a:r>
              <a:rPr lang="en-US" dirty="0"/>
              <a:t>Population</a:t>
            </a:r>
          </a:p>
          <a:p>
            <a:pPr lvl="1"/>
            <a:r>
              <a:rPr lang="en-US" dirty="0"/>
              <a:t>Median Age</a:t>
            </a:r>
          </a:p>
          <a:p>
            <a:pPr lvl="1"/>
            <a:r>
              <a:rPr lang="en-US" dirty="0"/>
              <a:t>Household income</a:t>
            </a:r>
          </a:p>
          <a:p>
            <a:pPr lvl="1"/>
            <a:r>
              <a:rPr lang="en-US" dirty="0"/>
              <a:t>Per Capita Income</a:t>
            </a:r>
          </a:p>
          <a:p>
            <a:pPr lvl="1"/>
            <a:r>
              <a:rPr lang="en-US" dirty="0"/>
              <a:t>Poverty count</a:t>
            </a:r>
          </a:p>
          <a:p>
            <a:pPr lvl="1"/>
            <a:r>
              <a:rPr lang="en-US" dirty="0"/>
              <a:t>Poverty Rate</a:t>
            </a:r>
          </a:p>
          <a:p>
            <a:r>
              <a:rPr lang="en-US" dirty="0"/>
              <a:t>Statistics were then summarized for 2017</a:t>
            </a:r>
          </a:p>
        </p:txBody>
      </p:sp>
      <p:pic>
        <p:nvPicPr>
          <p:cNvPr id="12" name="Picture Placeholder 11">
            <a:extLst>
              <a:ext uri="{FF2B5EF4-FFF2-40B4-BE49-F238E27FC236}">
                <a16:creationId xmlns:a16="http://schemas.microsoft.com/office/drawing/2014/main" id="{C74E07E5-2350-4E1D-928D-9606E3490660}"/>
              </a:ext>
            </a:extLst>
          </p:cNvPr>
          <p:cNvPicPr>
            <a:picLocks noGrp="1" noChangeAspect="1"/>
          </p:cNvPicPr>
          <p:nvPr>
            <p:ph idx="1"/>
          </p:nvPr>
        </p:nvPicPr>
        <p:blipFill>
          <a:blip r:embed="rId3"/>
          <a:stretch>
            <a:fillRect/>
          </a:stretch>
        </p:blipFill>
        <p:spPr>
          <a:xfrm>
            <a:off x="4689004" y="2753492"/>
            <a:ext cx="7401984" cy="24241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749963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29CC-93E3-4D85-920F-067143B34089}"/>
              </a:ext>
            </a:extLst>
          </p:cNvPr>
          <p:cNvSpPr>
            <a:spLocks noGrp="1"/>
          </p:cNvSpPr>
          <p:nvPr>
            <p:ph type="title"/>
          </p:nvPr>
        </p:nvSpPr>
        <p:spPr>
          <a:xfrm>
            <a:off x="1451579" y="113123"/>
            <a:ext cx="9291215" cy="593887"/>
          </a:xfrm>
        </p:spPr>
        <p:txBody>
          <a:bodyPr>
            <a:normAutofit fontScale="90000"/>
          </a:bodyPr>
          <a:lstStyle/>
          <a:p>
            <a:r>
              <a:rPr lang="en-US" dirty="0"/>
              <a:t>Additional data munging</a:t>
            </a:r>
          </a:p>
        </p:txBody>
      </p:sp>
      <p:pic>
        <p:nvPicPr>
          <p:cNvPr id="5" name="Content Placeholder 4">
            <a:extLst>
              <a:ext uri="{FF2B5EF4-FFF2-40B4-BE49-F238E27FC236}">
                <a16:creationId xmlns:a16="http://schemas.microsoft.com/office/drawing/2014/main" id="{177F4A1F-38D6-43AF-9570-4CA1C3390B04}"/>
              </a:ext>
            </a:extLst>
          </p:cNvPr>
          <p:cNvPicPr>
            <a:picLocks noGrp="1" noChangeAspect="1"/>
          </p:cNvPicPr>
          <p:nvPr>
            <p:ph idx="1"/>
          </p:nvPr>
        </p:nvPicPr>
        <p:blipFill>
          <a:blip r:embed="rId2"/>
          <a:stretch>
            <a:fillRect/>
          </a:stretch>
        </p:blipFill>
        <p:spPr>
          <a:xfrm>
            <a:off x="2028103" y="682556"/>
            <a:ext cx="7720374" cy="1508989"/>
          </a:xfrm>
        </p:spPr>
      </p:pic>
      <p:pic>
        <p:nvPicPr>
          <p:cNvPr id="8" name="Picture 7">
            <a:extLst>
              <a:ext uri="{FF2B5EF4-FFF2-40B4-BE49-F238E27FC236}">
                <a16:creationId xmlns:a16="http://schemas.microsoft.com/office/drawing/2014/main" id="{3F3975D3-C11A-45A7-8BA2-462B78BA6B8D}"/>
              </a:ext>
            </a:extLst>
          </p:cNvPr>
          <p:cNvPicPr>
            <a:picLocks noChangeAspect="1"/>
          </p:cNvPicPr>
          <p:nvPr/>
        </p:nvPicPr>
        <p:blipFill>
          <a:blip r:embed="rId2"/>
          <a:stretch>
            <a:fillRect/>
          </a:stretch>
        </p:blipFill>
        <p:spPr>
          <a:xfrm>
            <a:off x="2036370" y="2322120"/>
            <a:ext cx="7720374" cy="1410895"/>
          </a:xfrm>
          <a:prstGeom prst="rect">
            <a:avLst/>
          </a:prstGeom>
        </p:spPr>
      </p:pic>
      <p:pic>
        <p:nvPicPr>
          <p:cNvPr id="10" name="Picture 9">
            <a:extLst>
              <a:ext uri="{FF2B5EF4-FFF2-40B4-BE49-F238E27FC236}">
                <a16:creationId xmlns:a16="http://schemas.microsoft.com/office/drawing/2014/main" id="{105345EA-00E4-401C-B805-86F3E7E65281}"/>
              </a:ext>
            </a:extLst>
          </p:cNvPr>
          <p:cNvPicPr>
            <a:picLocks noChangeAspect="1"/>
          </p:cNvPicPr>
          <p:nvPr/>
        </p:nvPicPr>
        <p:blipFill>
          <a:blip r:embed="rId3"/>
          <a:stretch>
            <a:fillRect/>
          </a:stretch>
        </p:blipFill>
        <p:spPr>
          <a:xfrm>
            <a:off x="2036369" y="3863589"/>
            <a:ext cx="7712108" cy="1410895"/>
          </a:xfrm>
          <a:prstGeom prst="rect">
            <a:avLst/>
          </a:prstGeom>
        </p:spPr>
      </p:pic>
      <p:pic>
        <p:nvPicPr>
          <p:cNvPr id="12" name="Picture 11">
            <a:extLst>
              <a:ext uri="{FF2B5EF4-FFF2-40B4-BE49-F238E27FC236}">
                <a16:creationId xmlns:a16="http://schemas.microsoft.com/office/drawing/2014/main" id="{2CBDC74E-9E15-4470-8073-8A3410B2C4B6}"/>
              </a:ext>
            </a:extLst>
          </p:cNvPr>
          <p:cNvPicPr>
            <a:picLocks noChangeAspect="1"/>
          </p:cNvPicPr>
          <p:nvPr/>
        </p:nvPicPr>
        <p:blipFill>
          <a:blip r:embed="rId4"/>
          <a:stretch>
            <a:fillRect/>
          </a:stretch>
        </p:blipFill>
        <p:spPr>
          <a:xfrm>
            <a:off x="2028103" y="5405058"/>
            <a:ext cx="7728641" cy="1410895"/>
          </a:xfrm>
          <a:prstGeom prst="rect">
            <a:avLst/>
          </a:prstGeom>
        </p:spPr>
      </p:pic>
    </p:spTree>
    <p:extLst>
      <p:ext uri="{BB962C8B-B14F-4D97-AF65-F5344CB8AC3E}">
        <p14:creationId xmlns:p14="http://schemas.microsoft.com/office/powerpoint/2010/main" val="300147956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D8D3-6897-40FF-A1B8-656C07D2B85B}"/>
              </a:ext>
            </a:extLst>
          </p:cNvPr>
          <p:cNvSpPr>
            <a:spLocks noGrp="1"/>
          </p:cNvSpPr>
          <p:nvPr>
            <p:ph type="title"/>
          </p:nvPr>
        </p:nvSpPr>
        <p:spPr/>
        <p:txBody>
          <a:bodyPr/>
          <a:lstStyle/>
          <a:p>
            <a:r>
              <a:rPr lang="en-US" dirty="0"/>
              <a:t>Visualization approach</a:t>
            </a:r>
          </a:p>
        </p:txBody>
      </p:sp>
      <p:sp>
        <p:nvSpPr>
          <p:cNvPr id="3" name="Content Placeholder 2">
            <a:extLst>
              <a:ext uri="{FF2B5EF4-FFF2-40B4-BE49-F238E27FC236}">
                <a16:creationId xmlns:a16="http://schemas.microsoft.com/office/drawing/2014/main" id="{A9907B4B-65D0-4B92-9C77-6DF5E5BFA3F2}"/>
              </a:ext>
            </a:extLst>
          </p:cNvPr>
          <p:cNvSpPr>
            <a:spLocks noGrp="1"/>
          </p:cNvSpPr>
          <p:nvPr>
            <p:ph idx="1"/>
          </p:nvPr>
        </p:nvSpPr>
        <p:spPr>
          <a:xfrm>
            <a:off x="19793" y="1762167"/>
            <a:ext cx="12172207" cy="1666833"/>
          </a:xfrm>
        </p:spPr>
        <p:txBody>
          <a:bodyPr/>
          <a:lstStyle/>
          <a:p>
            <a:r>
              <a:rPr lang="en-US" dirty="0"/>
              <a:t>Our client can use the census data we pulled in the ETL project to look at population and income change over the last 5 years.  </a:t>
            </a:r>
          </a:p>
          <a:p>
            <a:r>
              <a:rPr lang="en-US" dirty="0"/>
              <a:t>Our client can also look at percentage change in income on a year-to-year basis to see which zip code had the highest percentage growth.  </a:t>
            </a:r>
          </a:p>
        </p:txBody>
      </p:sp>
    </p:spTree>
    <p:extLst>
      <p:ext uri="{BB962C8B-B14F-4D97-AF65-F5344CB8AC3E}">
        <p14:creationId xmlns:p14="http://schemas.microsoft.com/office/powerpoint/2010/main" val="25757361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569</Words>
  <Application>Microsoft Macintosh PowerPoint</Application>
  <PresentationFormat>Widescreen</PresentationFormat>
  <Paragraphs>50</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Fastest growing Real Estate Markets</vt:lpstr>
      <vt:lpstr>Proposal &amp; research question </vt:lpstr>
      <vt:lpstr>Hypothesis vs. alternative hypothesis</vt:lpstr>
      <vt:lpstr>High Population Increases In Fl, WA, CA</vt:lpstr>
      <vt:lpstr>Housing Units are increasing in AZ, UT, CO, FL</vt:lpstr>
      <vt:lpstr>Median household income is highest in CA, WA, UT, CO, IL, northeast</vt:lpstr>
      <vt:lpstr>Coding approach &amp; Data Munging</vt:lpstr>
      <vt:lpstr>Additional data munging</vt:lpstr>
      <vt:lpstr>Visualization approach</vt:lpstr>
      <vt:lpstr>Visualization One</vt:lpstr>
      <vt:lpstr>Visualization TWO</vt:lpstr>
      <vt:lpstr>Visualization Three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Fastest growing Real Estate Markets</dc:title>
  <dc:creator>Nada Almas Gill</dc:creator>
  <cp:lastModifiedBy>Nada Almas Gill</cp:lastModifiedBy>
  <cp:revision>2</cp:revision>
  <dcterms:created xsi:type="dcterms:W3CDTF">2019-10-22T23:30:09Z</dcterms:created>
  <dcterms:modified xsi:type="dcterms:W3CDTF">2019-10-22T23:41:50Z</dcterms:modified>
</cp:coreProperties>
</file>